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519600" cy="32918400"/>
  <p:notesSz cx="7315200" cy="9601200"/>
  <p:defaultTextStyle>
    <a:defPPr>
      <a:defRPr lang="en-US"/>
    </a:defPPr>
    <a:lvl1pPr algn="l" defTabSz="4310063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2154238" indent="-1697038" algn="l" defTabSz="4310063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4310063" indent="-3395663" algn="l" defTabSz="4310063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6465888" indent="-5094288" algn="l" defTabSz="4310063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8620125" indent="-6791325" algn="l" defTabSz="4310063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3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2816" y="188"/>
      </p:cViewPr>
      <p:guideLst>
        <p:guide orient="horz" pos="10368"/>
        <p:guide pos="133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8970" y="10226042"/>
            <a:ext cx="361416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940" y="18653760"/>
            <a:ext cx="297637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7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31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08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4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0D58-CBC7-4175-8D06-76B20511A853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F009-4864-455A-8C62-0BC9BF64A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8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09EA2-3E80-4037-956A-9FB824143957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FB22-BF14-42A2-898B-4FA5AFCA5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826710" y="1318265"/>
            <a:ext cx="956691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5980" y="1318265"/>
            <a:ext cx="2799207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61E0-FEA9-4B2F-9539-D25B3F4C594A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A726-487D-4B13-BAD2-D2A0163D1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7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97B41-829F-4B59-8F6A-47DBCDC8D246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0E49-63A9-425C-87EF-166BB70D7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755" y="21153122"/>
            <a:ext cx="36141660" cy="6537960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8755" y="13952225"/>
            <a:ext cx="36141660" cy="7200898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55332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066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6599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2132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7666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3199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08732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4265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5ED5-A7AF-496B-A759-7A79FC56CD13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899C-02D7-4725-B536-CE40402B7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5980" y="7680963"/>
            <a:ext cx="18779490" cy="21724622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14130" y="7680963"/>
            <a:ext cx="18779490" cy="21724622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84A2-F9BE-4D62-977B-89ED7A907E72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3374-63A6-4E49-AB69-E92A6CAA4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5980" y="7368542"/>
            <a:ext cx="18786874" cy="3070858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5332" indent="0">
              <a:buNone/>
              <a:defRPr sz="9400" b="1"/>
            </a:lvl2pPr>
            <a:lvl3pPr marL="4310664" indent="0">
              <a:buNone/>
              <a:defRPr sz="8500" b="1"/>
            </a:lvl3pPr>
            <a:lvl4pPr marL="6465997" indent="0">
              <a:buNone/>
              <a:defRPr sz="7500" b="1"/>
            </a:lvl4pPr>
            <a:lvl5pPr marL="8621329" indent="0">
              <a:buNone/>
              <a:defRPr sz="7500" b="1"/>
            </a:lvl5pPr>
            <a:lvl6pPr marL="10776661" indent="0">
              <a:buNone/>
              <a:defRPr sz="7500" b="1"/>
            </a:lvl6pPr>
            <a:lvl7pPr marL="12931993" indent="0">
              <a:buNone/>
              <a:defRPr sz="7500" b="1"/>
            </a:lvl7pPr>
            <a:lvl8pPr marL="15087326" indent="0">
              <a:buNone/>
              <a:defRPr sz="7500" b="1"/>
            </a:lvl8pPr>
            <a:lvl9pPr marL="17242658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5980" y="10439400"/>
            <a:ext cx="18786874" cy="18966182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99368" y="7368542"/>
            <a:ext cx="18794254" cy="3070858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5332" indent="0">
              <a:buNone/>
              <a:defRPr sz="9400" b="1"/>
            </a:lvl2pPr>
            <a:lvl3pPr marL="4310664" indent="0">
              <a:buNone/>
              <a:defRPr sz="8500" b="1"/>
            </a:lvl3pPr>
            <a:lvl4pPr marL="6465997" indent="0">
              <a:buNone/>
              <a:defRPr sz="7500" b="1"/>
            </a:lvl4pPr>
            <a:lvl5pPr marL="8621329" indent="0">
              <a:buNone/>
              <a:defRPr sz="7500" b="1"/>
            </a:lvl5pPr>
            <a:lvl6pPr marL="10776661" indent="0">
              <a:buNone/>
              <a:defRPr sz="7500" b="1"/>
            </a:lvl6pPr>
            <a:lvl7pPr marL="12931993" indent="0">
              <a:buNone/>
              <a:defRPr sz="7500" b="1"/>
            </a:lvl7pPr>
            <a:lvl8pPr marL="15087326" indent="0">
              <a:buNone/>
              <a:defRPr sz="7500" b="1"/>
            </a:lvl8pPr>
            <a:lvl9pPr marL="17242658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99368" y="10439400"/>
            <a:ext cx="18794254" cy="18966182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3DE4-A71E-49B6-BAA1-D8AB5B58C81D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B09E-2123-4AF0-9DFE-71790C316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7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7BCF-A4E7-4D0F-9FAA-7B2885A45E06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D52B-80AD-42CF-A51C-A8B96B450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EAF3-2417-4F85-8EA8-93021D79B455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6BA8-D912-41BB-960A-8D5E6665A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2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983" y="1310640"/>
            <a:ext cx="13988655" cy="557784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3982" y="1310643"/>
            <a:ext cx="23769638" cy="2809494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5983" y="6888483"/>
            <a:ext cx="13988655" cy="22517102"/>
          </a:xfrm>
        </p:spPr>
        <p:txBody>
          <a:bodyPr/>
          <a:lstStyle>
            <a:lvl1pPr marL="0" indent="0">
              <a:buNone/>
              <a:defRPr sz="6600"/>
            </a:lvl1pPr>
            <a:lvl2pPr marL="2155332" indent="0">
              <a:buNone/>
              <a:defRPr sz="5700"/>
            </a:lvl2pPr>
            <a:lvl3pPr marL="4310664" indent="0">
              <a:buNone/>
              <a:defRPr sz="4700"/>
            </a:lvl3pPr>
            <a:lvl4pPr marL="6465997" indent="0">
              <a:buNone/>
              <a:defRPr sz="4200"/>
            </a:lvl4pPr>
            <a:lvl5pPr marL="8621329" indent="0">
              <a:buNone/>
              <a:defRPr sz="4200"/>
            </a:lvl5pPr>
            <a:lvl6pPr marL="10776661" indent="0">
              <a:buNone/>
              <a:defRPr sz="4200"/>
            </a:lvl6pPr>
            <a:lvl7pPr marL="12931993" indent="0">
              <a:buNone/>
              <a:defRPr sz="4200"/>
            </a:lvl7pPr>
            <a:lvl8pPr marL="15087326" indent="0">
              <a:buNone/>
              <a:defRPr sz="4200"/>
            </a:lvl8pPr>
            <a:lvl9pPr marL="17242658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AE79-2077-48E9-8F15-7C6BCA2A8101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1701-90DE-42D4-B77B-6D311A252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6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139" y="23042880"/>
            <a:ext cx="25511760" cy="2720342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34139" y="2941320"/>
            <a:ext cx="255117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55332" indent="0">
              <a:buNone/>
              <a:defRPr sz="13200"/>
            </a:lvl2pPr>
            <a:lvl3pPr marL="4310664" indent="0">
              <a:buNone/>
              <a:defRPr sz="11300"/>
            </a:lvl3pPr>
            <a:lvl4pPr marL="6465997" indent="0">
              <a:buNone/>
              <a:defRPr sz="9400"/>
            </a:lvl4pPr>
            <a:lvl5pPr marL="8621329" indent="0">
              <a:buNone/>
              <a:defRPr sz="9400"/>
            </a:lvl5pPr>
            <a:lvl6pPr marL="10776661" indent="0">
              <a:buNone/>
              <a:defRPr sz="9400"/>
            </a:lvl6pPr>
            <a:lvl7pPr marL="12931993" indent="0">
              <a:buNone/>
              <a:defRPr sz="9400"/>
            </a:lvl7pPr>
            <a:lvl8pPr marL="15087326" indent="0">
              <a:buNone/>
              <a:defRPr sz="9400"/>
            </a:lvl8pPr>
            <a:lvl9pPr marL="17242658" indent="0">
              <a:buNone/>
              <a:defRPr sz="9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139" y="25763222"/>
            <a:ext cx="25511760" cy="3863338"/>
          </a:xfrm>
        </p:spPr>
        <p:txBody>
          <a:bodyPr/>
          <a:lstStyle>
            <a:lvl1pPr marL="0" indent="0">
              <a:buNone/>
              <a:defRPr sz="6600"/>
            </a:lvl1pPr>
            <a:lvl2pPr marL="2155332" indent="0">
              <a:buNone/>
              <a:defRPr sz="5700"/>
            </a:lvl2pPr>
            <a:lvl3pPr marL="4310664" indent="0">
              <a:buNone/>
              <a:defRPr sz="4700"/>
            </a:lvl3pPr>
            <a:lvl4pPr marL="6465997" indent="0">
              <a:buNone/>
              <a:defRPr sz="4200"/>
            </a:lvl4pPr>
            <a:lvl5pPr marL="8621329" indent="0">
              <a:buNone/>
              <a:defRPr sz="4200"/>
            </a:lvl5pPr>
            <a:lvl6pPr marL="10776661" indent="0">
              <a:buNone/>
              <a:defRPr sz="4200"/>
            </a:lvl6pPr>
            <a:lvl7pPr marL="12931993" indent="0">
              <a:buNone/>
              <a:defRPr sz="4200"/>
            </a:lvl7pPr>
            <a:lvl8pPr marL="15087326" indent="0">
              <a:buNone/>
              <a:defRPr sz="4200"/>
            </a:lvl8pPr>
            <a:lvl9pPr marL="17242658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E74C-F869-42CE-A9C7-86FEF1C0FBE9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AB62-DDFF-4625-B3C0-08409D1FD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4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25663" y="1317625"/>
            <a:ext cx="38268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066" tIns="215533" rIns="431066" bIns="2155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25663" y="7680325"/>
            <a:ext cx="382682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066" tIns="215533" rIns="431066" bIns="21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5663" y="30510163"/>
            <a:ext cx="9921875" cy="1752600"/>
          </a:xfrm>
          <a:prstGeom prst="rect">
            <a:avLst/>
          </a:prstGeom>
        </p:spPr>
        <p:txBody>
          <a:bodyPr vert="horz" lIns="431066" tIns="215533" rIns="431066" bIns="215533" rtlCol="0" anchor="ctr"/>
          <a:lstStyle>
            <a:lvl1pPr algn="l" defTabSz="4310664" fontAlgn="auto">
              <a:spcBef>
                <a:spcPts val="0"/>
              </a:spcBef>
              <a:spcAft>
                <a:spcPts val="0"/>
              </a:spcAft>
              <a:defRPr sz="57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805C0-28D1-4D47-8756-12D2AE0F79F0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7213" y="30510163"/>
            <a:ext cx="13465175" cy="1752600"/>
          </a:xfrm>
          <a:prstGeom prst="rect">
            <a:avLst/>
          </a:prstGeom>
        </p:spPr>
        <p:txBody>
          <a:bodyPr vert="horz" lIns="431066" tIns="215533" rIns="431066" bIns="215533" rtlCol="0" anchor="ctr"/>
          <a:lstStyle>
            <a:lvl1pPr algn="ctr" defTabSz="4310664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72063" y="30510163"/>
            <a:ext cx="9921875" cy="1752600"/>
          </a:xfrm>
          <a:prstGeom prst="rect">
            <a:avLst/>
          </a:prstGeom>
        </p:spPr>
        <p:txBody>
          <a:bodyPr vert="horz" lIns="431066" tIns="215533" rIns="431066" bIns="215533" rtlCol="0" anchor="ctr"/>
          <a:lstStyle>
            <a:lvl1pPr algn="r" defTabSz="4310664" fontAlgn="auto">
              <a:spcBef>
                <a:spcPts val="0"/>
              </a:spcBef>
              <a:spcAft>
                <a:spcPts val="0"/>
              </a:spcAft>
              <a:defRPr sz="57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9FBF59-D7A4-4F92-ABB2-D88447908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0063" rtl="0" fontAlgn="base">
        <a:spcBef>
          <a:spcPct val="0"/>
        </a:spcBef>
        <a:spcAft>
          <a:spcPct val="0"/>
        </a:spcAft>
        <a:defRPr sz="20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0063" rtl="0" fontAlgn="base"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" pitchFamily="34" charset="0"/>
        </a:defRPr>
      </a:lvl2pPr>
      <a:lvl3pPr algn="ctr" defTabSz="4310063" rtl="0" fontAlgn="base"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" pitchFamily="34" charset="0"/>
        </a:defRPr>
      </a:lvl3pPr>
      <a:lvl4pPr algn="ctr" defTabSz="4310063" rtl="0" fontAlgn="base"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" pitchFamily="34" charset="0"/>
        </a:defRPr>
      </a:lvl4pPr>
      <a:lvl5pPr algn="ctr" defTabSz="4310063" rtl="0" fontAlgn="base"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" pitchFamily="34" charset="0"/>
        </a:defRPr>
      </a:lvl5pPr>
      <a:lvl6pPr marL="457200" algn="ctr" defTabSz="4310063" rtl="0" fontAlgn="base"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" pitchFamily="34" charset="0"/>
        </a:defRPr>
      </a:lvl6pPr>
      <a:lvl7pPr marL="914400" algn="ctr" defTabSz="4310063" rtl="0" fontAlgn="base"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" pitchFamily="34" charset="0"/>
        </a:defRPr>
      </a:lvl7pPr>
      <a:lvl8pPr marL="1371600" algn="ctr" defTabSz="4310063" rtl="0" fontAlgn="base"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" pitchFamily="34" charset="0"/>
        </a:defRPr>
      </a:lvl8pPr>
      <a:lvl9pPr marL="1828800" algn="ctr" defTabSz="4310063" rtl="0" fontAlgn="base">
        <a:spcBef>
          <a:spcPct val="0"/>
        </a:spcBef>
        <a:spcAft>
          <a:spcPct val="0"/>
        </a:spcAft>
        <a:defRPr sz="20700">
          <a:solidFill>
            <a:schemeClr val="tx1"/>
          </a:solidFill>
          <a:latin typeface="Calibri" pitchFamily="34" charset="0"/>
        </a:defRPr>
      </a:lvl9pPr>
    </p:titleStyle>
    <p:bodyStyle>
      <a:lvl1pPr marL="1616075" indent="-1616075" algn="l" defTabSz="4310063" rtl="0" fontAlgn="base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2025" indent="-1346200" algn="l" defTabSz="4310063" rtl="0" fontAlgn="base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7975" indent="-1076325" algn="l" defTabSz="4310063" rtl="0" fontAlgn="base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42213" indent="-1076325" algn="l" defTabSz="4310063" rtl="0" fontAlgn="base">
        <a:spcBef>
          <a:spcPct val="20000"/>
        </a:spcBef>
        <a:spcAft>
          <a:spcPct val="0"/>
        </a:spcAft>
        <a:buFont typeface="Arial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98038" indent="-1076325" algn="l" defTabSz="4310063" rtl="0" fontAlgn="base">
        <a:spcBef>
          <a:spcPct val="20000"/>
        </a:spcBef>
        <a:spcAft>
          <a:spcPct val="0"/>
        </a:spcAft>
        <a:buFont typeface="Arial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54327" indent="-1077666" algn="l" defTabSz="431066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09660" indent="-1077666" algn="l" defTabSz="431066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164992" indent="-1077666" algn="l" defTabSz="431066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20324" indent="-1077666" algn="l" defTabSz="431066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066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5332" algn="l" defTabSz="431066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664" algn="l" defTabSz="431066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65997" algn="l" defTabSz="431066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21329" algn="l" defTabSz="431066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76661" algn="l" defTabSz="431066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31993" algn="l" defTabSz="431066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326" algn="l" defTabSz="431066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42658" algn="l" defTabSz="431066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143000" y="3657600"/>
            <a:ext cx="4419600" cy="75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OAKS (LOBED)</a:t>
            </a:r>
          </a:p>
          <a:p>
            <a:r>
              <a:rPr lang="en-US" altLang="en-US" sz="4400" dirty="0"/>
              <a:t>southern red</a:t>
            </a:r>
          </a:p>
          <a:p>
            <a:r>
              <a:rPr lang="en-US" altLang="en-US" sz="4400" dirty="0"/>
              <a:t>white</a:t>
            </a:r>
          </a:p>
          <a:p>
            <a:r>
              <a:rPr lang="en-US" altLang="en-US" sz="4400" dirty="0"/>
              <a:t>post</a:t>
            </a:r>
          </a:p>
          <a:p>
            <a:r>
              <a:rPr lang="en-US" altLang="en-US" sz="4400" dirty="0"/>
              <a:t>cherrybark</a:t>
            </a:r>
          </a:p>
          <a:p>
            <a:r>
              <a:rPr lang="en-US" altLang="en-US" sz="4400" dirty="0"/>
              <a:t>Shumard</a:t>
            </a:r>
          </a:p>
          <a:p>
            <a:r>
              <a:rPr lang="en-US" altLang="en-US" sz="4400" dirty="0"/>
              <a:t>Nuttall</a:t>
            </a:r>
          </a:p>
          <a:p>
            <a:r>
              <a:rPr lang="en-US" altLang="en-US" sz="4400" dirty="0" err="1"/>
              <a:t>overcup</a:t>
            </a:r>
            <a:endParaRPr lang="en-US" altLang="en-US" sz="4400" dirty="0"/>
          </a:p>
          <a:p>
            <a:r>
              <a:rPr lang="en-US" altLang="en-US" sz="4400" dirty="0"/>
              <a:t>blackjack</a:t>
            </a:r>
          </a:p>
          <a:p>
            <a:r>
              <a:rPr lang="en-US" altLang="en-US" sz="4400" dirty="0"/>
              <a:t>bur</a:t>
            </a:r>
          </a:p>
          <a:p>
            <a:r>
              <a:rPr lang="en-US" altLang="en-US" sz="4400" dirty="0"/>
              <a:t>bottomland post</a:t>
            </a:r>
          </a:p>
        </p:txBody>
      </p:sp>
      <p:grpSp>
        <p:nvGrpSpPr>
          <p:cNvPr id="2051" name="Group 115"/>
          <p:cNvGrpSpPr>
            <a:grpSpLocks/>
          </p:cNvGrpSpPr>
          <p:nvPr/>
        </p:nvGrpSpPr>
        <p:grpSpPr bwMode="auto">
          <a:xfrm>
            <a:off x="25603200" y="27432000"/>
            <a:ext cx="7772400" cy="4495800"/>
            <a:chOff x="34747200" y="28422600"/>
            <a:chExt cx="7772400" cy="4495800"/>
          </a:xfrm>
        </p:grpSpPr>
        <p:sp>
          <p:nvSpPr>
            <p:cNvPr id="2113" name="TextBox 30"/>
            <p:cNvSpPr txBox="1">
              <a:spLocks noChangeArrowheads="1"/>
            </p:cNvSpPr>
            <p:nvPr/>
          </p:nvSpPr>
          <p:spPr bwMode="auto">
            <a:xfrm>
              <a:off x="35204400" y="29337000"/>
              <a:ext cx="2895600" cy="34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/>
                <a:t>PINES</a:t>
              </a:r>
            </a:p>
            <a:p>
              <a:r>
                <a:rPr lang="en-US" altLang="en-US" sz="4400"/>
                <a:t>shortleaf</a:t>
              </a:r>
            </a:p>
            <a:p>
              <a:r>
                <a:rPr lang="en-US" altLang="en-US" sz="4400"/>
                <a:t>loblolly</a:t>
              </a:r>
            </a:p>
            <a:p>
              <a:r>
                <a:rPr lang="en-US" altLang="en-US" sz="4400"/>
                <a:t>slash</a:t>
              </a:r>
            </a:p>
            <a:p>
              <a:r>
                <a:rPr lang="en-US" altLang="en-US" sz="4400"/>
                <a:t>longleaf</a:t>
              </a:r>
              <a:endParaRPr lang="en-US" altLang="en-US" sz="9600"/>
            </a:p>
          </p:txBody>
        </p:sp>
        <p:sp>
          <p:nvSpPr>
            <p:cNvPr id="2114" name="TextBox 31"/>
            <p:cNvSpPr txBox="1">
              <a:spLocks noChangeArrowheads="1"/>
            </p:cNvSpPr>
            <p:nvPr/>
          </p:nvSpPr>
          <p:spPr bwMode="auto">
            <a:xfrm>
              <a:off x="38100000" y="29337000"/>
              <a:ext cx="4343400" cy="34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/>
                <a:t>OTHERS</a:t>
              </a:r>
            </a:p>
            <a:p>
              <a:r>
                <a:rPr lang="en-US" altLang="en-US" sz="4400"/>
                <a:t>eastern redcedar</a:t>
              </a:r>
            </a:p>
            <a:p>
              <a:r>
                <a:rPr lang="en-US" altLang="en-US" sz="4400"/>
                <a:t>bald cypress</a:t>
              </a:r>
            </a:p>
            <a:p>
              <a:r>
                <a:rPr lang="en-US" altLang="en-US" sz="4400"/>
                <a:t>Deodar cedar</a:t>
              </a:r>
            </a:p>
            <a:p>
              <a:r>
                <a:rPr lang="en-US" altLang="en-US" sz="4400"/>
                <a:t>Chinese fir</a:t>
              </a:r>
              <a:endParaRPr lang="en-US" altLang="en-US" sz="9600"/>
            </a:p>
          </p:txBody>
        </p:sp>
        <p:sp>
          <p:nvSpPr>
            <p:cNvPr id="2115" name="TextBox 39"/>
            <p:cNvSpPr txBox="1">
              <a:spLocks noChangeArrowheads="1"/>
            </p:cNvSpPr>
            <p:nvPr/>
          </p:nvSpPr>
          <p:spPr bwMode="auto">
            <a:xfrm>
              <a:off x="35128200" y="28457604"/>
              <a:ext cx="4343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6600" b="1"/>
                <a:t>CONIFERS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4747200" y="28422600"/>
              <a:ext cx="7772400" cy="449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10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600"/>
            </a:p>
          </p:txBody>
        </p:sp>
      </p:grpSp>
      <p:sp>
        <p:nvSpPr>
          <p:cNvPr id="2052" name="TextBox 55"/>
          <p:cNvSpPr txBox="1">
            <a:spLocks noChangeArrowheads="1"/>
          </p:cNvSpPr>
          <p:nvPr/>
        </p:nvSpPr>
        <p:spPr bwMode="auto">
          <a:xfrm>
            <a:off x="1066800" y="22445663"/>
            <a:ext cx="14478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1500" b="1"/>
              <a:t>OPPOSITE</a:t>
            </a:r>
          </a:p>
        </p:txBody>
      </p:sp>
      <p:sp>
        <p:nvSpPr>
          <p:cNvPr id="2053" name="TextBox 56"/>
          <p:cNvSpPr txBox="1">
            <a:spLocks noChangeArrowheads="1"/>
          </p:cNvSpPr>
          <p:nvPr/>
        </p:nvSpPr>
        <p:spPr bwMode="auto">
          <a:xfrm>
            <a:off x="914400" y="26900188"/>
            <a:ext cx="3657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/>
              <a:t>BUCKEYES</a:t>
            </a:r>
          </a:p>
          <a:p>
            <a:r>
              <a:rPr lang="en-US" altLang="en-US" sz="4400"/>
              <a:t>red</a:t>
            </a:r>
          </a:p>
        </p:txBody>
      </p:sp>
      <p:sp>
        <p:nvSpPr>
          <p:cNvPr id="2054" name="TextBox 57"/>
          <p:cNvSpPr txBox="1">
            <a:spLocks noChangeArrowheads="1"/>
          </p:cNvSpPr>
          <p:nvPr/>
        </p:nvSpPr>
        <p:spPr bwMode="auto">
          <a:xfrm>
            <a:off x="914400" y="28500388"/>
            <a:ext cx="3657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/>
              <a:t>MAPLE FAMILY</a:t>
            </a:r>
          </a:p>
          <a:p>
            <a:r>
              <a:rPr lang="en-US" altLang="en-US" sz="4400"/>
              <a:t>boxelder</a:t>
            </a:r>
          </a:p>
        </p:txBody>
      </p:sp>
      <p:sp>
        <p:nvSpPr>
          <p:cNvPr id="2055" name="TextBox 58"/>
          <p:cNvSpPr txBox="1">
            <a:spLocks noChangeArrowheads="1"/>
          </p:cNvSpPr>
          <p:nvPr/>
        </p:nvSpPr>
        <p:spPr bwMode="auto">
          <a:xfrm>
            <a:off x="5410200" y="27146250"/>
            <a:ext cx="3657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/>
              <a:t>ASHES</a:t>
            </a:r>
          </a:p>
          <a:p>
            <a:r>
              <a:rPr lang="en-US" altLang="en-US" sz="4400"/>
              <a:t>white</a:t>
            </a:r>
          </a:p>
          <a:p>
            <a:r>
              <a:rPr lang="en-US" altLang="en-US" sz="4400"/>
              <a:t>green</a:t>
            </a:r>
          </a:p>
          <a:p>
            <a:r>
              <a:rPr lang="en-US" altLang="en-US" sz="4400"/>
              <a:t>Carolina</a:t>
            </a:r>
          </a:p>
        </p:txBody>
      </p:sp>
      <p:sp>
        <p:nvSpPr>
          <p:cNvPr id="2056" name="TextBox 59"/>
          <p:cNvSpPr txBox="1">
            <a:spLocks noChangeArrowheads="1"/>
          </p:cNvSpPr>
          <p:nvPr/>
        </p:nvSpPr>
        <p:spPr bwMode="auto">
          <a:xfrm>
            <a:off x="914400" y="25374600"/>
            <a:ext cx="6324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/>
              <a:t>CAPRIFOLIACEAE</a:t>
            </a:r>
          </a:p>
          <a:p>
            <a:r>
              <a:rPr lang="en-US" altLang="en-US" sz="4400"/>
              <a:t>American black elderberry</a:t>
            </a:r>
          </a:p>
        </p:txBody>
      </p:sp>
      <p:sp>
        <p:nvSpPr>
          <p:cNvPr id="2057" name="TextBox 60"/>
          <p:cNvSpPr txBox="1">
            <a:spLocks noChangeArrowheads="1"/>
          </p:cNvSpPr>
          <p:nvPr/>
        </p:nvSpPr>
        <p:spPr bwMode="auto">
          <a:xfrm>
            <a:off x="11201400" y="241554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6600" b="1"/>
              <a:t>SIMPLE</a:t>
            </a:r>
          </a:p>
        </p:txBody>
      </p:sp>
      <p:sp>
        <p:nvSpPr>
          <p:cNvPr id="2058" name="TextBox 61"/>
          <p:cNvSpPr txBox="1">
            <a:spLocks noChangeArrowheads="1"/>
          </p:cNvSpPr>
          <p:nvPr/>
        </p:nvSpPr>
        <p:spPr bwMode="auto">
          <a:xfrm>
            <a:off x="19507200" y="28346400"/>
            <a:ext cx="5638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MISC SHRUBS</a:t>
            </a:r>
          </a:p>
          <a:p>
            <a:r>
              <a:rPr lang="en-US" altLang="en-US" sz="4400" dirty="0"/>
              <a:t>American beautyberry</a:t>
            </a:r>
          </a:p>
        </p:txBody>
      </p:sp>
      <p:sp>
        <p:nvSpPr>
          <p:cNvPr id="2059" name="TextBox 62"/>
          <p:cNvSpPr txBox="1">
            <a:spLocks noChangeArrowheads="1"/>
          </p:cNvSpPr>
          <p:nvPr/>
        </p:nvSpPr>
        <p:spPr bwMode="auto">
          <a:xfrm>
            <a:off x="21259800" y="25317450"/>
            <a:ext cx="3657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/>
              <a:t>MAPLES</a:t>
            </a:r>
          </a:p>
          <a:p>
            <a:r>
              <a:rPr lang="en-US" altLang="en-US" sz="4400"/>
              <a:t>Florida</a:t>
            </a:r>
          </a:p>
          <a:p>
            <a:r>
              <a:rPr lang="en-US" altLang="en-US" sz="4400"/>
              <a:t>red</a:t>
            </a:r>
          </a:p>
          <a:p>
            <a:r>
              <a:rPr lang="en-US" altLang="en-US" sz="4400"/>
              <a:t>Japanese</a:t>
            </a:r>
          </a:p>
        </p:txBody>
      </p:sp>
      <p:sp>
        <p:nvSpPr>
          <p:cNvPr id="2060" name="TextBox 63"/>
          <p:cNvSpPr txBox="1">
            <a:spLocks noChangeArrowheads="1"/>
          </p:cNvSpPr>
          <p:nvPr/>
        </p:nvSpPr>
        <p:spPr bwMode="auto">
          <a:xfrm>
            <a:off x="16764000" y="25317450"/>
            <a:ext cx="4800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OLIVE FAMILY</a:t>
            </a:r>
          </a:p>
          <a:p>
            <a:r>
              <a:rPr lang="en-US" altLang="en-US" sz="4400" dirty="0"/>
              <a:t>white </a:t>
            </a:r>
            <a:r>
              <a:rPr lang="en-US" altLang="en-US" sz="4400" dirty="0" err="1"/>
              <a:t>fringetree</a:t>
            </a:r>
            <a:endParaRPr lang="en-US" altLang="en-US" sz="4400" dirty="0"/>
          </a:p>
          <a:p>
            <a:r>
              <a:rPr lang="en-US" altLang="en-US" sz="4400" dirty="0"/>
              <a:t>glossy privet</a:t>
            </a:r>
          </a:p>
          <a:p>
            <a:r>
              <a:rPr lang="en-US" altLang="en-US" sz="4400" dirty="0"/>
              <a:t>Chinese privet</a:t>
            </a:r>
          </a:p>
        </p:txBody>
      </p:sp>
      <p:sp>
        <p:nvSpPr>
          <p:cNvPr id="2061" name="TextBox 64"/>
          <p:cNvSpPr txBox="1">
            <a:spLocks noChangeArrowheads="1"/>
          </p:cNvSpPr>
          <p:nvPr/>
        </p:nvSpPr>
        <p:spPr bwMode="auto">
          <a:xfrm>
            <a:off x="11201400" y="25401588"/>
            <a:ext cx="5410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CAPRIFOLIACEAE</a:t>
            </a:r>
          </a:p>
          <a:p>
            <a:r>
              <a:rPr lang="en-US" altLang="en-US" sz="4400" dirty="0" err="1"/>
              <a:t>arrowwood</a:t>
            </a:r>
            <a:r>
              <a:rPr lang="en-US" altLang="en-US" sz="4400" dirty="0"/>
              <a:t> viburnum</a:t>
            </a:r>
          </a:p>
          <a:p>
            <a:r>
              <a:rPr lang="en-US" altLang="en-US" sz="4400" dirty="0" err="1"/>
              <a:t>possumhaw</a:t>
            </a:r>
            <a:r>
              <a:rPr lang="en-US" altLang="en-US" sz="4400" dirty="0"/>
              <a:t> viburnum</a:t>
            </a:r>
          </a:p>
          <a:p>
            <a:r>
              <a:rPr lang="en-US" altLang="en-US" sz="4400" dirty="0"/>
              <a:t>rusty </a:t>
            </a:r>
            <a:r>
              <a:rPr lang="en-US" altLang="en-US" sz="4400" dirty="0" err="1"/>
              <a:t>blackhaw</a:t>
            </a:r>
            <a:endParaRPr lang="en-US" altLang="en-US" sz="4400" dirty="0"/>
          </a:p>
          <a:p>
            <a:r>
              <a:rPr lang="en-US" altLang="en-US" sz="4400" dirty="0"/>
              <a:t>Amur honeysuckle</a:t>
            </a:r>
          </a:p>
        </p:txBody>
      </p:sp>
      <p:sp>
        <p:nvSpPr>
          <p:cNvPr id="2062" name="TextBox 70"/>
          <p:cNvSpPr txBox="1">
            <a:spLocks noChangeArrowheads="1"/>
          </p:cNvSpPr>
          <p:nvPr/>
        </p:nvSpPr>
        <p:spPr bwMode="auto">
          <a:xfrm>
            <a:off x="11201400" y="29727525"/>
            <a:ext cx="594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/>
              <a:t>WHORLED</a:t>
            </a:r>
          </a:p>
          <a:p>
            <a:r>
              <a:rPr lang="en-US" altLang="en-US" sz="4400"/>
              <a:t>common buttonbush</a:t>
            </a:r>
          </a:p>
          <a:p>
            <a:r>
              <a:rPr lang="en-US" altLang="en-US" sz="4400"/>
              <a:t>northern catalpa</a:t>
            </a:r>
          </a:p>
        </p:txBody>
      </p:sp>
      <p:sp>
        <p:nvSpPr>
          <p:cNvPr id="2063" name="TextBox 71"/>
          <p:cNvSpPr txBox="1">
            <a:spLocks noChangeArrowheads="1"/>
          </p:cNvSpPr>
          <p:nvPr/>
        </p:nvSpPr>
        <p:spPr bwMode="auto">
          <a:xfrm>
            <a:off x="15544800" y="28652788"/>
            <a:ext cx="4953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/>
              <a:t>DOGWOODS</a:t>
            </a:r>
          </a:p>
          <a:p>
            <a:r>
              <a:rPr lang="en-US" altLang="en-US" sz="4400"/>
              <a:t>flowering</a:t>
            </a:r>
          </a:p>
        </p:txBody>
      </p:sp>
      <p:grpSp>
        <p:nvGrpSpPr>
          <p:cNvPr id="2064" name="Group 132"/>
          <p:cNvGrpSpPr>
            <a:grpSpLocks/>
          </p:cNvGrpSpPr>
          <p:nvPr/>
        </p:nvGrpSpPr>
        <p:grpSpPr bwMode="auto">
          <a:xfrm>
            <a:off x="27736800" y="2362200"/>
            <a:ext cx="15392400" cy="10591800"/>
            <a:chOff x="28270200" y="1066800"/>
            <a:chExt cx="15392400" cy="10591800"/>
          </a:xfrm>
        </p:grpSpPr>
        <p:sp>
          <p:nvSpPr>
            <p:cNvPr id="2106" name="TextBox 65"/>
            <p:cNvSpPr txBox="1">
              <a:spLocks noChangeArrowheads="1"/>
            </p:cNvSpPr>
            <p:nvPr/>
          </p:nvSpPr>
          <p:spPr bwMode="auto">
            <a:xfrm>
              <a:off x="28270200" y="1066800"/>
              <a:ext cx="73152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6600" b="1"/>
                <a:t>COMPOUND</a:t>
              </a:r>
            </a:p>
          </p:txBody>
        </p:sp>
        <p:sp>
          <p:nvSpPr>
            <p:cNvPr id="2107" name="TextBox 66"/>
            <p:cNvSpPr txBox="1">
              <a:spLocks noChangeArrowheads="1"/>
            </p:cNvSpPr>
            <p:nvPr/>
          </p:nvSpPr>
          <p:spPr bwMode="auto">
            <a:xfrm>
              <a:off x="33147000" y="6732925"/>
              <a:ext cx="2819400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 dirty="0"/>
                <a:t>SUMACS</a:t>
              </a:r>
            </a:p>
            <a:p>
              <a:r>
                <a:rPr lang="en-US" altLang="en-US" sz="4400" dirty="0"/>
                <a:t>fragrant</a:t>
              </a:r>
            </a:p>
            <a:p>
              <a:r>
                <a:rPr lang="en-US" altLang="en-US" sz="4400" dirty="0"/>
                <a:t>winged</a:t>
              </a:r>
            </a:p>
            <a:p>
              <a:r>
                <a:rPr lang="en-US" altLang="en-US" sz="4400" dirty="0"/>
                <a:t>smooth</a:t>
              </a:r>
            </a:p>
          </p:txBody>
        </p:sp>
        <p:sp>
          <p:nvSpPr>
            <p:cNvPr id="2108" name="TextBox 67"/>
            <p:cNvSpPr txBox="1">
              <a:spLocks noChangeArrowheads="1"/>
            </p:cNvSpPr>
            <p:nvPr/>
          </p:nvSpPr>
          <p:spPr bwMode="auto">
            <a:xfrm>
              <a:off x="37795200" y="2209800"/>
              <a:ext cx="5867400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/>
                <a:t>RUE FAMILY</a:t>
              </a:r>
            </a:p>
            <a:p>
              <a:r>
                <a:rPr lang="en-US" altLang="en-US" sz="4400"/>
                <a:t>trifoliate orange</a:t>
              </a:r>
            </a:p>
            <a:p>
              <a:r>
                <a:rPr lang="en-US" altLang="en-US" sz="4400"/>
                <a:t>common hoptree</a:t>
              </a:r>
            </a:p>
            <a:p>
              <a:r>
                <a:rPr lang="en-US" altLang="en-US" sz="4400"/>
                <a:t>Hercules’ club</a:t>
              </a:r>
            </a:p>
          </p:txBody>
        </p:sp>
        <p:sp>
          <p:nvSpPr>
            <p:cNvPr id="2109" name="TextBox 68"/>
            <p:cNvSpPr txBox="1">
              <a:spLocks noChangeArrowheads="1"/>
            </p:cNvSpPr>
            <p:nvPr/>
          </p:nvSpPr>
          <p:spPr bwMode="auto">
            <a:xfrm>
              <a:off x="28346400" y="2271891"/>
              <a:ext cx="5791200" cy="618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/>
                <a:t>WALNUT FAMILY</a:t>
              </a:r>
            </a:p>
            <a:p>
              <a:r>
                <a:rPr lang="en-US" altLang="en-US" sz="4400"/>
                <a:t>pecan</a:t>
              </a:r>
            </a:p>
            <a:p>
              <a:r>
                <a:rPr lang="en-US" altLang="en-US" sz="4400"/>
                <a:t>black walnut</a:t>
              </a:r>
            </a:p>
            <a:p>
              <a:r>
                <a:rPr lang="en-US" altLang="en-US" sz="4400"/>
                <a:t>mockernut hickory</a:t>
              </a:r>
            </a:p>
            <a:p>
              <a:r>
                <a:rPr lang="en-US" altLang="en-US" sz="4400"/>
                <a:t>black hickory</a:t>
              </a:r>
            </a:p>
            <a:p>
              <a:r>
                <a:rPr lang="en-US" altLang="en-US" sz="4400"/>
                <a:t>shagbark hickory</a:t>
              </a:r>
            </a:p>
            <a:p>
              <a:r>
                <a:rPr lang="en-US" altLang="en-US" sz="4400"/>
                <a:t>bitternut hickory</a:t>
              </a:r>
            </a:p>
            <a:p>
              <a:r>
                <a:rPr lang="en-US" altLang="en-US" sz="4400"/>
                <a:t>water hickory</a:t>
              </a:r>
            </a:p>
            <a:p>
              <a:r>
                <a:rPr lang="en-US" altLang="en-US" sz="4400"/>
                <a:t>nutmeg hickory</a:t>
              </a:r>
            </a:p>
          </p:txBody>
        </p:sp>
        <p:sp>
          <p:nvSpPr>
            <p:cNvPr id="2110" name="TextBox 69"/>
            <p:cNvSpPr txBox="1">
              <a:spLocks noChangeArrowheads="1"/>
            </p:cNvSpPr>
            <p:nvPr/>
          </p:nvSpPr>
          <p:spPr bwMode="auto">
            <a:xfrm>
              <a:off x="33147000" y="2209800"/>
              <a:ext cx="6096000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 dirty="0"/>
                <a:t>LEGUME FAMILY</a:t>
              </a:r>
            </a:p>
            <a:p>
              <a:r>
                <a:rPr lang="en-US" altLang="en-US" sz="4400" dirty="0" err="1"/>
                <a:t>honeylocust</a:t>
              </a:r>
              <a:endParaRPr lang="en-US" altLang="en-US" sz="4400" dirty="0"/>
            </a:p>
            <a:p>
              <a:r>
                <a:rPr lang="en-US" altLang="en-US" sz="4400" dirty="0" err="1"/>
                <a:t>waterlocust</a:t>
              </a:r>
              <a:endParaRPr lang="en-US" altLang="en-US" sz="4400" dirty="0"/>
            </a:p>
            <a:p>
              <a:r>
                <a:rPr lang="en-US" altLang="en-US" sz="4400" dirty="0" err="1"/>
                <a:t>silktree</a:t>
              </a:r>
              <a:endParaRPr lang="en-US" altLang="en-US" sz="4400" dirty="0"/>
            </a:p>
          </p:txBody>
        </p:sp>
        <p:sp>
          <p:nvSpPr>
            <p:cNvPr id="2111" name="TextBox 73"/>
            <p:cNvSpPr txBox="1">
              <a:spLocks noChangeArrowheads="1"/>
            </p:cNvSpPr>
            <p:nvPr/>
          </p:nvSpPr>
          <p:spPr bwMode="auto">
            <a:xfrm>
              <a:off x="28346400" y="8857833"/>
              <a:ext cx="4191000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/>
                <a:t>MISC INVASIVES</a:t>
              </a:r>
            </a:p>
            <a:p>
              <a:r>
                <a:rPr lang="en-US" altLang="en-US" sz="4400"/>
                <a:t>Chinaberrytree</a:t>
              </a:r>
            </a:p>
            <a:p>
              <a:r>
                <a:rPr lang="en-US" altLang="en-US" sz="4400"/>
                <a:t>tree of heaven</a:t>
              </a:r>
            </a:p>
            <a:p>
              <a:r>
                <a:rPr lang="en-US" altLang="en-US" sz="4400"/>
                <a:t>sacred bamboo</a:t>
              </a:r>
            </a:p>
          </p:txBody>
        </p:sp>
        <p:sp>
          <p:nvSpPr>
            <p:cNvPr id="2112" name="TextBox 74"/>
            <p:cNvSpPr txBox="1">
              <a:spLocks noChangeArrowheads="1"/>
            </p:cNvSpPr>
            <p:nvPr/>
          </p:nvSpPr>
          <p:spPr bwMode="auto">
            <a:xfrm>
              <a:off x="36042600" y="6477000"/>
              <a:ext cx="4876800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/>
                <a:t>MISC</a:t>
              </a:r>
            </a:p>
            <a:p>
              <a:r>
                <a:rPr lang="en-US" altLang="en-US" sz="4400"/>
                <a:t>devil’s walkingstick</a:t>
              </a:r>
            </a:p>
            <a:p>
              <a:r>
                <a:rPr lang="en-US" altLang="en-US" sz="4400"/>
                <a:t>blackberry</a:t>
              </a:r>
            </a:p>
            <a:p>
              <a:r>
                <a:rPr lang="en-US" altLang="en-US" sz="4400"/>
                <a:t>Chinese pistache</a:t>
              </a:r>
            </a:p>
          </p:txBody>
        </p:sp>
      </p:grpSp>
      <p:sp>
        <p:nvSpPr>
          <p:cNvPr id="2065" name="TextBox 76"/>
          <p:cNvSpPr txBox="1">
            <a:spLocks noChangeArrowheads="1"/>
          </p:cNvSpPr>
          <p:nvPr/>
        </p:nvSpPr>
        <p:spPr bwMode="auto">
          <a:xfrm>
            <a:off x="1143000" y="2397125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6600" b="1"/>
              <a:t>SIMPLE</a:t>
            </a:r>
          </a:p>
        </p:txBody>
      </p:sp>
      <p:sp>
        <p:nvSpPr>
          <p:cNvPr id="2066" name="TextBox 80"/>
          <p:cNvSpPr txBox="1">
            <a:spLocks noChangeArrowheads="1"/>
          </p:cNvSpPr>
          <p:nvPr/>
        </p:nvSpPr>
        <p:spPr bwMode="auto">
          <a:xfrm>
            <a:off x="20269200" y="3581400"/>
            <a:ext cx="41910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ELM FAMILY</a:t>
            </a:r>
          </a:p>
          <a:p>
            <a:r>
              <a:rPr lang="en-US" altLang="en-US" sz="4400" dirty="0"/>
              <a:t>sugarberry</a:t>
            </a:r>
          </a:p>
          <a:p>
            <a:r>
              <a:rPr lang="en-US" altLang="en-US" sz="4400" dirty="0"/>
              <a:t>winged elm</a:t>
            </a:r>
          </a:p>
          <a:p>
            <a:r>
              <a:rPr lang="en-US" altLang="en-US" sz="4400" dirty="0"/>
              <a:t>slippery elm</a:t>
            </a:r>
          </a:p>
          <a:p>
            <a:r>
              <a:rPr lang="en-US" altLang="en-US" sz="4400" dirty="0"/>
              <a:t>American elm</a:t>
            </a:r>
          </a:p>
          <a:p>
            <a:r>
              <a:rPr lang="en-US" altLang="en-US" sz="4400" dirty="0" err="1"/>
              <a:t>planertree</a:t>
            </a:r>
            <a:endParaRPr lang="en-US" altLang="en-US" sz="4400" dirty="0"/>
          </a:p>
          <a:p>
            <a:r>
              <a:rPr lang="en-US" altLang="en-US" sz="4400" dirty="0"/>
              <a:t>cedar elm</a:t>
            </a:r>
          </a:p>
          <a:p>
            <a:r>
              <a:rPr lang="en-US" altLang="en-US" sz="4400" dirty="0"/>
              <a:t>Chinese elm</a:t>
            </a:r>
          </a:p>
          <a:p>
            <a:r>
              <a:rPr lang="en-US" altLang="en-US" sz="4400" dirty="0"/>
              <a:t>Japanese </a:t>
            </a:r>
            <a:r>
              <a:rPr lang="en-US" altLang="en-US" sz="4400" dirty="0" err="1"/>
              <a:t>Zelkova</a:t>
            </a:r>
            <a:endParaRPr lang="en-US" altLang="en-US" sz="4400" dirty="0"/>
          </a:p>
        </p:txBody>
      </p:sp>
      <p:sp>
        <p:nvSpPr>
          <p:cNvPr id="2067" name="TextBox 83"/>
          <p:cNvSpPr txBox="1">
            <a:spLocks noChangeArrowheads="1"/>
          </p:cNvSpPr>
          <p:nvPr/>
        </p:nvSpPr>
        <p:spPr bwMode="auto">
          <a:xfrm>
            <a:off x="4953000" y="3657600"/>
            <a:ext cx="4572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OAKS (UNLOBED)</a:t>
            </a:r>
          </a:p>
          <a:p>
            <a:r>
              <a:rPr lang="en-US" altLang="en-US" sz="4400" dirty="0" err="1"/>
              <a:t>bluejack</a:t>
            </a:r>
            <a:endParaRPr lang="en-US" altLang="en-US" sz="4400" dirty="0"/>
          </a:p>
          <a:p>
            <a:r>
              <a:rPr lang="en-US" altLang="en-US" sz="4400" dirty="0"/>
              <a:t>water</a:t>
            </a:r>
          </a:p>
          <a:p>
            <a:r>
              <a:rPr lang="en-US" altLang="en-US" sz="4400" dirty="0"/>
              <a:t>willow</a:t>
            </a:r>
          </a:p>
          <a:p>
            <a:r>
              <a:rPr lang="en-US" altLang="en-US" sz="4400" dirty="0"/>
              <a:t>laurel</a:t>
            </a:r>
          </a:p>
          <a:p>
            <a:r>
              <a:rPr lang="en-US" altLang="en-US" sz="4400" dirty="0"/>
              <a:t>live</a:t>
            </a:r>
          </a:p>
          <a:p>
            <a:r>
              <a:rPr lang="en-US" altLang="en-US" sz="4400" dirty="0"/>
              <a:t>swamp chestnut</a:t>
            </a:r>
          </a:p>
          <a:p>
            <a:r>
              <a:rPr lang="en-US" altLang="en-US" sz="4400" dirty="0" err="1"/>
              <a:t>chinkapin</a:t>
            </a:r>
            <a:endParaRPr lang="en-US" altLang="en-US" sz="4400" dirty="0"/>
          </a:p>
        </p:txBody>
      </p:sp>
      <p:sp>
        <p:nvSpPr>
          <p:cNvPr id="2068" name="TextBox 84"/>
          <p:cNvSpPr txBox="1">
            <a:spLocks noChangeArrowheads="1"/>
          </p:cNvSpPr>
          <p:nvPr/>
        </p:nvSpPr>
        <p:spPr bwMode="auto">
          <a:xfrm>
            <a:off x="1143000" y="11982450"/>
            <a:ext cx="4572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BEECH FAMILY</a:t>
            </a:r>
          </a:p>
          <a:p>
            <a:r>
              <a:rPr lang="en-US" altLang="en-US" sz="4400" dirty="0" err="1"/>
              <a:t>chinkapin</a:t>
            </a:r>
            <a:endParaRPr lang="en-US" altLang="en-US" sz="4400" dirty="0"/>
          </a:p>
          <a:p>
            <a:r>
              <a:rPr lang="en-US" altLang="en-US" sz="4400" dirty="0"/>
              <a:t>American beech</a:t>
            </a:r>
          </a:p>
          <a:p>
            <a:r>
              <a:rPr lang="en-US" altLang="en-US" sz="4400" dirty="0"/>
              <a:t>Chinese chestnut</a:t>
            </a:r>
          </a:p>
        </p:txBody>
      </p:sp>
      <p:sp>
        <p:nvSpPr>
          <p:cNvPr id="2069" name="TextBox 86"/>
          <p:cNvSpPr txBox="1">
            <a:spLocks noChangeArrowheads="1"/>
          </p:cNvSpPr>
          <p:nvPr/>
        </p:nvSpPr>
        <p:spPr bwMode="auto">
          <a:xfrm>
            <a:off x="9677400" y="3657600"/>
            <a:ext cx="5410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ROSE FAMILY</a:t>
            </a:r>
          </a:p>
          <a:p>
            <a:r>
              <a:rPr lang="en-US" altLang="en-US" sz="4400" dirty="0"/>
              <a:t>Carolina </a:t>
            </a:r>
            <a:r>
              <a:rPr lang="en-US" altLang="en-US" sz="4400" dirty="0" err="1"/>
              <a:t>laurelcherry</a:t>
            </a:r>
            <a:endParaRPr lang="en-US" altLang="en-US" sz="4400" dirty="0"/>
          </a:p>
          <a:p>
            <a:r>
              <a:rPr lang="en-US" altLang="en-US" sz="4400" dirty="0"/>
              <a:t>black cherry</a:t>
            </a:r>
          </a:p>
          <a:p>
            <a:r>
              <a:rPr lang="en-US" altLang="en-US" sz="4400" dirty="0"/>
              <a:t>Mexican plum</a:t>
            </a:r>
          </a:p>
          <a:p>
            <a:r>
              <a:rPr lang="en-US" altLang="en-US" sz="4400" dirty="0"/>
              <a:t>hawthorn (spp.)</a:t>
            </a:r>
          </a:p>
          <a:p>
            <a:r>
              <a:rPr lang="en-US" altLang="en-US" sz="4400" dirty="0"/>
              <a:t>red chokeberry</a:t>
            </a:r>
          </a:p>
          <a:p>
            <a:r>
              <a:rPr lang="en-US" altLang="en-US" sz="4400" dirty="0" err="1"/>
              <a:t>Callery</a:t>
            </a:r>
            <a:r>
              <a:rPr lang="en-US" altLang="en-US" sz="4400" dirty="0"/>
              <a:t> pear</a:t>
            </a:r>
          </a:p>
        </p:txBody>
      </p:sp>
      <p:sp>
        <p:nvSpPr>
          <p:cNvPr id="2070" name="TextBox 89"/>
          <p:cNvSpPr txBox="1">
            <a:spLocks noChangeArrowheads="1"/>
          </p:cNvSpPr>
          <p:nvPr/>
        </p:nvSpPr>
        <p:spPr bwMode="auto">
          <a:xfrm>
            <a:off x="15163800" y="3581400"/>
            <a:ext cx="5410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BIRCH FAMILY</a:t>
            </a:r>
          </a:p>
          <a:p>
            <a:r>
              <a:rPr lang="en-US" altLang="en-US" sz="4400" dirty="0" err="1"/>
              <a:t>hophornbeam</a:t>
            </a:r>
            <a:endParaRPr lang="en-US" altLang="en-US" sz="4400" dirty="0"/>
          </a:p>
          <a:p>
            <a:r>
              <a:rPr lang="en-US" altLang="en-US" sz="4400" dirty="0"/>
              <a:t>American hornbeam</a:t>
            </a:r>
          </a:p>
          <a:p>
            <a:r>
              <a:rPr lang="en-US" altLang="en-US" sz="4400" dirty="0"/>
              <a:t>river birch</a:t>
            </a:r>
          </a:p>
          <a:p>
            <a:r>
              <a:rPr lang="en-US" altLang="en-US" sz="4400" dirty="0"/>
              <a:t>hazel alder</a:t>
            </a:r>
          </a:p>
        </p:txBody>
      </p:sp>
      <p:sp>
        <p:nvSpPr>
          <p:cNvPr id="2071" name="TextBox 92"/>
          <p:cNvSpPr txBox="1">
            <a:spLocks noChangeArrowheads="1"/>
          </p:cNvSpPr>
          <p:nvPr/>
        </p:nvSpPr>
        <p:spPr bwMode="auto">
          <a:xfrm>
            <a:off x="15163800" y="7239000"/>
            <a:ext cx="3200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/>
              <a:t>HOLLIES</a:t>
            </a:r>
          </a:p>
          <a:p>
            <a:r>
              <a:rPr lang="en-US" altLang="en-US" sz="4400"/>
              <a:t>American</a:t>
            </a:r>
          </a:p>
          <a:p>
            <a:r>
              <a:rPr lang="en-US" altLang="en-US" sz="4400"/>
              <a:t>yaupon</a:t>
            </a:r>
          </a:p>
          <a:p>
            <a:r>
              <a:rPr lang="en-US" altLang="en-US" sz="4400"/>
              <a:t>possumhaw</a:t>
            </a:r>
          </a:p>
        </p:txBody>
      </p:sp>
      <p:sp>
        <p:nvSpPr>
          <p:cNvPr id="2072" name="TextBox 93"/>
          <p:cNvSpPr txBox="1">
            <a:spLocks noChangeArrowheads="1"/>
          </p:cNvSpPr>
          <p:nvPr/>
        </p:nvSpPr>
        <p:spPr bwMode="auto">
          <a:xfrm>
            <a:off x="1066800" y="18764250"/>
            <a:ext cx="5257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WILLOW FAMILY</a:t>
            </a:r>
          </a:p>
          <a:p>
            <a:r>
              <a:rPr lang="en-US" altLang="en-US" sz="4400" dirty="0"/>
              <a:t>black willow</a:t>
            </a:r>
          </a:p>
          <a:p>
            <a:r>
              <a:rPr lang="en-US" altLang="en-US" sz="4400" dirty="0"/>
              <a:t>eastern cottonwood</a:t>
            </a:r>
          </a:p>
        </p:txBody>
      </p:sp>
      <p:sp>
        <p:nvSpPr>
          <p:cNvPr id="2074" name="TextBox 98"/>
          <p:cNvSpPr txBox="1">
            <a:spLocks noChangeArrowheads="1"/>
          </p:cNvSpPr>
          <p:nvPr/>
        </p:nvSpPr>
        <p:spPr bwMode="auto">
          <a:xfrm>
            <a:off x="17373600" y="16305213"/>
            <a:ext cx="54864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MISC</a:t>
            </a:r>
          </a:p>
          <a:p>
            <a:r>
              <a:rPr lang="en-US" altLang="en-US" sz="4400" dirty="0" err="1"/>
              <a:t>crapemyrtle</a:t>
            </a:r>
            <a:endParaRPr lang="en-US" altLang="en-US" sz="4400" dirty="0"/>
          </a:p>
          <a:p>
            <a:r>
              <a:rPr lang="en-US" altLang="en-US" sz="4400" dirty="0"/>
              <a:t>Carolina buckthorn</a:t>
            </a:r>
          </a:p>
          <a:p>
            <a:r>
              <a:rPr lang="en-US" altLang="en-US" sz="4400" dirty="0"/>
              <a:t>eastern </a:t>
            </a:r>
            <a:r>
              <a:rPr lang="en-US" altLang="en-US" sz="4400" dirty="0" err="1"/>
              <a:t>baccharis</a:t>
            </a:r>
            <a:endParaRPr lang="en-US" altLang="en-US" sz="4400" dirty="0"/>
          </a:p>
          <a:p>
            <a:r>
              <a:rPr lang="en-US" altLang="en-US" sz="4400" dirty="0"/>
              <a:t>swamp </a:t>
            </a:r>
            <a:r>
              <a:rPr lang="en-US" altLang="en-US" sz="4400" dirty="0" err="1"/>
              <a:t>titi</a:t>
            </a:r>
            <a:endParaRPr lang="en-US" altLang="en-US" sz="4400" dirty="0"/>
          </a:p>
        </p:txBody>
      </p:sp>
      <p:sp>
        <p:nvSpPr>
          <p:cNvPr id="2075" name="TextBox 99"/>
          <p:cNvSpPr txBox="1">
            <a:spLocks noChangeArrowheads="1"/>
          </p:cNvSpPr>
          <p:nvPr/>
        </p:nvSpPr>
        <p:spPr bwMode="auto">
          <a:xfrm>
            <a:off x="1066800" y="15114587"/>
            <a:ext cx="5181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HEATH FAMILY</a:t>
            </a:r>
          </a:p>
          <a:p>
            <a:r>
              <a:rPr lang="en-US" altLang="en-US" sz="4400" dirty="0"/>
              <a:t>blueberry (spp.)</a:t>
            </a:r>
          </a:p>
          <a:p>
            <a:r>
              <a:rPr lang="en-US" altLang="en-US" sz="4400" dirty="0"/>
              <a:t>tree sparkleberry</a:t>
            </a:r>
          </a:p>
          <a:p>
            <a:r>
              <a:rPr lang="en-US" altLang="en-US" sz="4400" dirty="0"/>
              <a:t>Texas azalea</a:t>
            </a:r>
          </a:p>
          <a:p>
            <a:r>
              <a:rPr lang="en-US" altLang="en-US" sz="4400" dirty="0" err="1"/>
              <a:t>hehuckleberry</a:t>
            </a:r>
            <a:r>
              <a:rPr lang="en-US" altLang="en-US" sz="4400" dirty="0"/>
              <a:t> </a:t>
            </a:r>
            <a:r>
              <a:rPr lang="en-US" altLang="en-US" sz="4400" dirty="0" err="1"/>
              <a:t>lyonia</a:t>
            </a:r>
            <a:endParaRPr lang="en-US" altLang="en-US" sz="4400" dirty="0"/>
          </a:p>
        </p:txBody>
      </p:sp>
      <p:sp>
        <p:nvSpPr>
          <p:cNvPr id="2076" name="TextBox 101"/>
          <p:cNvSpPr txBox="1">
            <a:spLocks noChangeArrowheads="1"/>
          </p:cNvSpPr>
          <p:nvPr/>
        </p:nvSpPr>
        <p:spPr bwMode="auto">
          <a:xfrm>
            <a:off x="6324600" y="10882313"/>
            <a:ext cx="5181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AROMATIC OR TASTY</a:t>
            </a:r>
          </a:p>
          <a:p>
            <a:r>
              <a:rPr lang="en-US" altLang="en-US" sz="4400" dirty="0"/>
              <a:t>sassafras</a:t>
            </a:r>
          </a:p>
          <a:p>
            <a:r>
              <a:rPr lang="en-US" altLang="en-US" sz="4400" dirty="0" err="1"/>
              <a:t>redbay</a:t>
            </a:r>
            <a:endParaRPr lang="en-US" altLang="en-US" sz="4400" dirty="0"/>
          </a:p>
          <a:p>
            <a:r>
              <a:rPr lang="en-US" altLang="en-US" sz="4400" dirty="0"/>
              <a:t>northern spicebush</a:t>
            </a:r>
          </a:p>
          <a:p>
            <a:r>
              <a:rPr lang="en-US" altLang="en-US" sz="4400" dirty="0"/>
              <a:t>pawpaw</a:t>
            </a:r>
          </a:p>
          <a:p>
            <a:r>
              <a:rPr lang="en-US" altLang="en-US" sz="4400" dirty="0"/>
              <a:t>wax myrtle</a:t>
            </a:r>
          </a:p>
          <a:p>
            <a:r>
              <a:rPr lang="en-US" altLang="en-US" sz="4400" dirty="0"/>
              <a:t>southern bayberry</a:t>
            </a:r>
          </a:p>
          <a:p>
            <a:r>
              <a:rPr lang="en-US" altLang="en-US" sz="4400" dirty="0"/>
              <a:t>common </a:t>
            </a:r>
            <a:r>
              <a:rPr lang="en-US" altLang="en-US" sz="4400" dirty="0" err="1"/>
              <a:t>sweetleaf</a:t>
            </a:r>
            <a:endParaRPr lang="en-US" altLang="en-US" sz="4400" dirty="0"/>
          </a:p>
        </p:txBody>
      </p:sp>
      <p:sp>
        <p:nvSpPr>
          <p:cNvPr id="2077" name="TextBox 102"/>
          <p:cNvSpPr txBox="1">
            <a:spLocks noChangeArrowheads="1"/>
          </p:cNvSpPr>
          <p:nvPr/>
        </p:nvSpPr>
        <p:spPr bwMode="auto">
          <a:xfrm>
            <a:off x="12039600" y="11049000"/>
            <a:ext cx="5638800" cy="95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EASIER LEAF ID</a:t>
            </a:r>
          </a:p>
          <a:p>
            <a:r>
              <a:rPr lang="en-US" altLang="en-US" sz="4400" dirty="0"/>
              <a:t>sweetgum</a:t>
            </a:r>
          </a:p>
          <a:p>
            <a:r>
              <a:rPr lang="en-US" altLang="en-US" sz="4400" dirty="0" err="1"/>
              <a:t>witchhazel</a:t>
            </a:r>
            <a:endParaRPr lang="en-US" altLang="en-US" sz="4400" dirty="0"/>
          </a:p>
          <a:p>
            <a:r>
              <a:rPr lang="en-US" altLang="en-US" sz="4400" dirty="0" err="1"/>
              <a:t>sweetbay</a:t>
            </a:r>
            <a:endParaRPr lang="en-US" altLang="en-US" sz="4400" dirty="0"/>
          </a:p>
          <a:p>
            <a:r>
              <a:rPr lang="en-US" altLang="en-US" sz="4400" dirty="0"/>
              <a:t>southern magnolia</a:t>
            </a:r>
          </a:p>
          <a:p>
            <a:r>
              <a:rPr lang="en-US" altLang="en-US" sz="4400" dirty="0" err="1"/>
              <a:t>bigleaf</a:t>
            </a:r>
            <a:r>
              <a:rPr lang="en-US" altLang="en-US" sz="4400" dirty="0"/>
              <a:t> magnolia</a:t>
            </a:r>
          </a:p>
          <a:p>
            <a:r>
              <a:rPr lang="en-US" altLang="en-US" sz="4400" dirty="0"/>
              <a:t>yellow-poplar</a:t>
            </a:r>
          </a:p>
          <a:p>
            <a:r>
              <a:rPr lang="en-US" altLang="en-US" sz="4400" dirty="0"/>
              <a:t>eastern redbud</a:t>
            </a:r>
          </a:p>
          <a:p>
            <a:r>
              <a:rPr lang="en-US" altLang="en-US" sz="4400" dirty="0"/>
              <a:t>Carolina basswood</a:t>
            </a:r>
          </a:p>
          <a:p>
            <a:r>
              <a:rPr lang="en-US" altLang="en-US" sz="4400" dirty="0"/>
              <a:t>American sycamore</a:t>
            </a:r>
          </a:p>
          <a:p>
            <a:r>
              <a:rPr lang="en-US" altLang="en-US" sz="4400" dirty="0"/>
              <a:t>red mulberry</a:t>
            </a:r>
          </a:p>
          <a:p>
            <a:r>
              <a:rPr lang="en-US" altLang="en-US" sz="4400" dirty="0"/>
              <a:t>Chinese </a:t>
            </a:r>
            <a:r>
              <a:rPr lang="en-US" altLang="en-US" sz="4400" dirty="0" err="1"/>
              <a:t>tallowtree</a:t>
            </a:r>
            <a:endParaRPr lang="en-US" altLang="en-US" sz="4400" dirty="0"/>
          </a:p>
          <a:p>
            <a:r>
              <a:rPr lang="en-US" altLang="en-US" sz="4400" dirty="0"/>
              <a:t>wax mallow</a:t>
            </a:r>
          </a:p>
          <a:p>
            <a:endParaRPr lang="en-US" altLang="en-US" sz="4400" dirty="0"/>
          </a:p>
        </p:txBody>
      </p:sp>
      <p:sp>
        <p:nvSpPr>
          <p:cNvPr id="110" name="Left-Right Arrow 109"/>
          <p:cNvSpPr/>
          <p:nvPr/>
        </p:nvSpPr>
        <p:spPr>
          <a:xfrm>
            <a:off x="5715000" y="24384000"/>
            <a:ext cx="5334000" cy="838200"/>
          </a:xfrm>
          <a:prstGeom prst="leftRightArrow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" name="TextBox 110"/>
          <p:cNvSpPr txBox="1">
            <a:spLocks noChangeArrowheads="1"/>
          </p:cNvSpPr>
          <p:nvPr/>
        </p:nvSpPr>
        <p:spPr bwMode="auto">
          <a:xfrm>
            <a:off x="914400" y="24231600"/>
            <a:ext cx="883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6600" b="1"/>
              <a:t>COMPOUND</a:t>
            </a:r>
          </a:p>
        </p:txBody>
      </p:sp>
      <p:grpSp>
        <p:nvGrpSpPr>
          <p:cNvPr id="2080" name="Group 128"/>
          <p:cNvGrpSpPr>
            <a:grpSpLocks/>
          </p:cNvGrpSpPr>
          <p:nvPr/>
        </p:nvGrpSpPr>
        <p:grpSpPr bwMode="auto">
          <a:xfrm>
            <a:off x="33909000" y="27432000"/>
            <a:ext cx="7391400" cy="4038600"/>
            <a:chOff x="34061400" y="26974800"/>
            <a:chExt cx="7391400" cy="4038600"/>
          </a:xfrm>
        </p:grpSpPr>
        <p:sp>
          <p:nvSpPr>
            <p:cNvPr id="2102" name="TextBox 44"/>
            <p:cNvSpPr txBox="1">
              <a:spLocks noChangeArrowheads="1"/>
            </p:cNvSpPr>
            <p:nvPr/>
          </p:nvSpPr>
          <p:spPr bwMode="auto">
            <a:xfrm>
              <a:off x="34213800" y="27965400"/>
              <a:ext cx="4419600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 dirty="0"/>
                <a:t>SUCCULENTS</a:t>
              </a:r>
            </a:p>
            <a:p>
              <a:r>
                <a:rPr lang="en-US" altLang="en-US" sz="4400" dirty="0"/>
                <a:t>Dwarf palmetto</a:t>
              </a:r>
            </a:p>
            <a:p>
              <a:r>
                <a:rPr lang="en-US" altLang="en-US" sz="4400" dirty="0"/>
                <a:t>Louisiana yucca</a:t>
              </a:r>
            </a:p>
            <a:p>
              <a:r>
                <a:rPr lang="en-US" altLang="en-US" sz="4400" dirty="0" err="1"/>
                <a:t>pricklypear</a:t>
              </a:r>
              <a:endParaRPr lang="en-US" altLang="en-US" sz="4400" dirty="0"/>
            </a:p>
          </p:txBody>
        </p:sp>
        <p:sp>
          <p:nvSpPr>
            <p:cNvPr id="2103" name="TextBox 45"/>
            <p:cNvSpPr txBox="1">
              <a:spLocks noChangeArrowheads="1"/>
            </p:cNvSpPr>
            <p:nvPr/>
          </p:nvSpPr>
          <p:spPr bwMode="auto">
            <a:xfrm>
              <a:off x="34213800" y="27009804"/>
              <a:ext cx="59436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6600" b="1"/>
                <a:t>UNDERSTORY</a:t>
              </a:r>
            </a:p>
          </p:txBody>
        </p:sp>
        <p:sp>
          <p:nvSpPr>
            <p:cNvPr id="2104" name="TextBox 112"/>
            <p:cNvSpPr txBox="1">
              <a:spLocks noChangeArrowheads="1"/>
            </p:cNvSpPr>
            <p:nvPr/>
          </p:nvSpPr>
          <p:spPr bwMode="auto">
            <a:xfrm>
              <a:off x="38481000" y="27965400"/>
              <a:ext cx="266700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/>
                <a:t>GRASSES</a:t>
              </a:r>
            </a:p>
            <a:p>
              <a:r>
                <a:rPr lang="en-US" altLang="en-US" sz="4400"/>
                <a:t>giant cane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4061400" y="26974800"/>
              <a:ext cx="7391400" cy="4038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10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600"/>
            </a:p>
          </p:txBody>
        </p:sp>
      </p:grpSp>
      <p:grpSp>
        <p:nvGrpSpPr>
          <p:cNvPr id="2081" name="Group 127"/>
          <p:cNvGrpSpPr>
            <a:grpSpLocks/>
          </p:cNvGrpSpPr>
          <p:nvPr/>
        </p:nvGrpSpPr>
        <p:grpSpPr bwMode="auto">
          <a:xfrm>
            <a:off x="30861000" y="16193294"/>
            <a:ext cx="11201400" cy="10476706"/>
            <a:chOff x="31089600" y="18973800"/>
            <a:chExt cx="11201400" cy="10476706"/>
          </a:xfrm>
        </p:grpSpPr>
        <p:sp>
          <p:nvSpPr>
            <p:cNvPr id="2094" name="TextBox 35"/>
            <p:cNvSpPr txBox="1">
              <a:spLocks noChangeArrowheads="1"/>
            </p:cNvSpPr>
            <p:nvPr/>
          </p:nvSpPr>
          <p:spPr bwMode="auto">
            <a:xfrm>
              <a:off x="37719000" y="19964400"/>
              <a:ext cx="4572000" cy="34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 dirty="0"/>
                <a:t>ALT COMPOUND</a:t>
              </a:r>
            </a:p>
            <a:p>
              <a:r>
                <a:rPr lang="en-US" altLang="en-US" sz="4400" dirty="0"/>
                <a:t>poison-ivy</a:t>
              </a:r>
            </a:p>
            <a:p>
              <a:r>
                <a:rPr lang="en-US" altLang="en-US" sz="4400" dirty="0"/>
                <a:t>Virginia creeper</a:t>
              </a:r>
            </a:p>
            <a:p>
              <a:r>
                <a:rPr lang="en-US" altLang="en-US" sz="4400" dirty="0" err="1"/>
                <a:t>peppervine</a:t>
              </a:r>
              <a:endParaRPr lang="en-US" altLang="en-US" sz="4400" dirty="0"/>
            </a:p>
            <a:p>
              <a:r>
                <a:rPr lang="en-US" altLang="en-US" sz="4400" dirty="0"/>
                <a:t>kudzu</a:t>
              </a:r>
              <a:endParaRPr lang="en-US" altLang="en-US" sz="9600" dirty="0"/>
            </a:p>
          </p:txBody>
        </p:sp>
        <p:sp>
          <p:nvSpPr>
            <p:cNvPr id="2095" name="TextBox 36"/>
            <p:cNvSpPr txBox="1">
              <a:spLocks noChangeArrowheads="1"/>
            </p:cNvSpPr>
            <p:nvPr/>
          </p:nvSpPr>
          <p:spPr bwMode="auto">
            <a:xfrm>
              <a:off x="37795200" y="25613142"/>
              <a:ext cx="4267200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/>
                <a:t>OPP COMPOUND</a:t>
              </a:r>
            </a:p>
            <a:p>
              <a:r>
                <a:rPr lang="en-US" altLang="en-US" sz="4400"/>
                <a:t>crossvine</a:t>
              </a:r>
            </a:p>
            <a:p>
              <a:r>
                <a:rPr lang="en-US" altLang="en-US" sz="4400"/>
                <a:t>trumpet creeper</a:t>
              </a:r>
              <a:endParaRPr lang="en-US" altLang="en-US" sz="9600"/>
            </a:p>
          </p:txBody>
        </p:sp>
        <p:sp>
          <p:nvSpPr>
            <p:cNvPr id="2096" name="TextBox 37"/>
            <p:cNvSpPr txBox="1">
              <a:spLocks noChangeArrowheads="1"/>
            </p:cNvSpPr>
            <p:nvPr/>
          </p:nvSpPr>
          <p:spPr bwMode="auto">
            <a:xfrm>
              <a:off x="31470600" y="25603200"/>
              <a:ext cx="5486400" cy="34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 dirty="0"/>
                <a:t>OPPOSITE SIMPLE</a:t>
              </a:r>
            </a:p>
            <a:p>
              <a:r>
                <a:rPr lang="en-US" altLang="en-US" sz="4400" dirty="0"/>
                <a:t>coral honeysuckle</a:t>
              </a:r>
            </a:p>
            <a:p>
              <a:r>
                <a:rPr lang="en-US" altLang="en-US" sz="4400" dirty="0"/>
                <a:t>Japanese honeysuckle</a:t>
              </a:r>
            </a:p>
            <a:p>
              <a:r>
                <a:rPr lang="en-US" altLang="en-US" sz="4400" dirty="0"/>
                <a:t>evening </a:t>
              </a:r>
              <a:r>
                <a:rPr lang="en-US" altLang="en-US" sz="4400" dirty="0" err="1"/>
                <a:t>trumpetflower</a:t>
              </a:r>
              <a:endParaRPr lang="en-US" altLang="en-US" sz="4400" dirty="0"/>
            </a:p>
            <a:p>
              <a:r>
                <a:rPr lang="en-US" altLang="en-US" sz="4400" dirty="0"/>
                <a:t>partridgeberry</a:t>
              </a:r>
              <a:endParaRPr lang="en-US" altLang="en-US" sz="9600" dirty="0"/>
            </a:p>
          </p:txBody>
        </p:sp>
        <p:sp>
          <p:nvSpPr>
            <p:cNvPr id="2097" name="TextBox 38"/>
            <p:cNvSpPr txBox="1">
              <a:spLocks noChangeArrowheads="1"/>
            </p:cNvSpPr>
            <p:nvPr/>
          </p:nvSpPr>
          <p:spPr bwMode="auto">
            <a:xfrm>
              <a:off x="31394400" y="19964400"/>
              <a:ext cx="6324600" cy="483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400" b="1" u="sng" dirty="0"/>
                <a:t>ALTERNATE SIMPLE</a:t>
              </a:r>
            </a:p>
            <a:p>
              <a:r>
                <a:rPr lang="en-US" altLang="en-US" sz="4400" dirty="0"/>
                <a:t>American buckwheat vine</a:t>
              </a:r>
            </a:p>
            <a:p>
              <a:r>
                <a:rPr lang="en-US" altLang="en-US" sz="4400" dirty="0"/>
                <a:t>Alabama </a:t>
              </a:r>
              <a:r>
                <a:rPr lang="en-US" altLang="en-US" sz="4400" dirty="0" err="1"/>
                <a:t>supplejack</a:t>
              </a:r>
              <a:r>
                <a:rPr lang="en-US" altLang="en-US" sz="4400" dirty="0"/>
                <a:t> </a:t>
              </a:r>
            </a:p>
            <a:p>
              <a:r>
                <a:rPr lang="en-US" altLang="en-US" sz="4400" dirty="0"/>
                <a:t>English ivy</a:t>
              </a:r>
              <a:endParaRPr lang="en-US" altLang="en-US" sz="9600" dirty="0"/>
            </a:p>
            <a:p>
              <a:r>
                <a:rPr lang="en-US" altLang="en-US" sz="4400" dirty="0"/>
                <a:t>Greenbrier</a:t>
              </a:r>
            </a:p>
            <a:p>
              <a:r>
                <a:rPr lang="en-US" altLang="en-US" sz="4400" b="1" dirty="0"/>
                <a:t>Grapes</a:t>
              </a:r>
            </a:p>
            <a:p>
              <a:r>
                <a:rPr lang="en-US" altLang="en-US" sz="4400" i="1" dirty="0"/>
                <a:t>   </a:t>
              </a:r>
              <a:r>
                <a:rPr lang="en-US" altLang="en-US" sz="4400" dirty="0"/>
                <a:t>muscadine, spp.</a:t>
              </a:r>
            </a:p>
          </p:txBody>
        </p:sp>
        <p:sp>
          <p:nvSpPr>
            <p:cNvPr id="2098" name="TextBox 42"/>
            <p:cNvSpPr txBox="1">
              <a:spLocks noChangeArrowheads="1"/>
            </p:cNvSpPr>
            <p:nvPr/>
          </p:nvSpPr>
          <p:spPr bwMode="auto">
            <a:xfrm>
              <a:off x="31394400" y="19041070"/>
              <a:ext cx="4343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8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8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310063" fontAlgn="base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6600" b="1"/>
                <a:t>VINES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37566600" y="20116800"/>
              <a:ext cx="76200" cy="8964275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1470600" y="25527000"/>
              <a:ext cx="103632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31089600" y="18973800"/>
              <a:ext cx="11125200" cy="1047670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10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600"/>
            </a:p>
          </p:txBody>
        </p:sp>
      </p:grpSp>
      <p:sp>
        <p:nvSpPr>
          <p:cNvPr id="2082" name="TextBox 129"/>
          <p:cNvSpPr txBox="1">
            <a:spLocks noChangeArrowheads="1"/>
          </p:cNvSpPr>
          <p:nvPr/>
        </p:nvSpPr>
        <p:spPr bwMode="auto">
          <a:xfrm>
            <a:off x="4267200" y="957263"/>
            <a:ext cx="230124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1500" b="1"/>
              <a:t>ALTERNATE</a:t>
            </a:r>
          </a:p>
        </p:txBody>
      </p:sp>
      <p:sp>
        <p:nvSpPr>
          <p:cNvPr id="131" name="Left-Right Arrow 130"/>
          <p:cNvSpPr/>
          <p:nvPr/>
        </p:nvSpPr>
        <p:spPr>
          <a:xfrm>
            <a:off x="4267200" y="2514600"/>
            <a:ext cx="23012400" cy="838200"/>
          </a:xfrm>
          <a:prstGeom prst="leftRightArrow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4" name="TextBox 131"/>
          <p:cNvSpPr txBox="1">
            <a:spLocks noChangeArrowheads="1"/>
          </p:cNvSpPr>
          <p:nvPr/>
        </p:nvSpPr>
        <p:spPr bwMode="auto">
          <a:xfrm>
            <a:off x="0" y="0"/>
            <a:ext cx="14478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3800" b="1"/>
              <a:t>  BROADLEAVES</a:t>
            </a:r>
          </a:p>
        </p:txBody>
      </p:sp>
      <p:sp>
        <p:nvSpPr>
          <p:cNvPr id="2085" name="TextBox 133"/>
          <p:cNvSpPr txBox="1">
            <a:spLocks noChangeArrowheads="1"/>
          </p:cNvSpPr>
          <p:nvPr/>
        </p:nvSpPr>
        <p:spPr bwMode="auto">
          <a:xfrm>
            <a:off x="17370287" y="10742950"/>
            <a:ext cx="5943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00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u="sng" dirty="0"/>
              <a:t>POTENTIALLY TRICKY ID</a:t>
            </a:r>
          </a:p>
          <a:p>
            <a:r>
              <a:rPr lang="en-US" altLang="en-US" sz="4400" dirty="0" err="1"/>
              <a:t>chittamwood</a:t>
            </a:r>
            <a:endParaRPr lang="en-US" altLang="en-US" sz="4400" dirty="0"/>
          </a:p>
          <a:p>
            <a:r>
              <a:rPr lang="en-US" altLang="en-US" sz="4400" dirty="0"/>
              <a:t>Virginia </a:t>
            </a:r>
            <a:r>
              <a:rPr lang="en-US" altLang="en-US" sz="4400" dirty="0" err="1"/>
              <a:t>sweetspire</a:t>
            </a:r>
            <a:endParaRPr lang="en-US" altLang="en-US" sz="4400" dirty="0"/>
          </a:p>
          <a:p>
            <a:r>
              <a:rPr lang="en-US" altLang="en-US" sz="4400" dirty="0"/>
              <a:t>common persimmon</a:t>
            </a:r>
          </a:p>
          <a:p>
            <a:r>
              <a:rPr lang="en-US" altLang="en-US" sz="4400" dirty="0" err="1"/>
              <a:t>blackgum</a:t>
            </a:r>
            <a:endParaRPr lang="en-US" altLang="en-US" sz="4400" dirty="0"/>
          </a:p>
          <a:p>
            <a:r>
              <a:rPr lang="en-US" altLang="en-US" sz="4400" dirty="0"/>
              <a:t>Osage-orange</a:t>
            </a:r>
          </a:p>
          <a:p>
            <a:r>
              <a:rPr lang="en-US" altLang="en-US" sz="4400" dirty="0"/>
              <a:t>American snowbell</a:t>
            </a:r>
          </a:p>
          <a:p>
            <a:endParaRPr lang="en-US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0" y="10972799"/>
            <a:ext cx="6981825" cy="4640799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3150" y="13335000"/>
            <a:ext cx="4286250" cy="644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26950" y="20345400"/>
            <a:ext cx="4286250" cy="644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945600"/>
            <a:ext cx="3238500" cy="21526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0" y="20878800"/>
            <a:ext cx="2590800" cy="3897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3" name="TextBox 72"/>
          <p:cNvSpPr txBox="1"/>
          <p:nvPr/>
        </p:nvSpPr>
        <p:spPr>
          <a:xfrm>
            <a:off x="38252400" y="379413"/>
            <a:ext cx="3810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defTabSz="4310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FORS 2319: </a:t>
            </a:r>
            <a:r>
              <a:rPr lang="en-US" sz="3600" dirty="0" err="1"/>
              <a:t>Dendro</a:t>
            </a:r>
            <a:endParaRPr lang="en-US" sz="3600" dirty="0"/>
          </a:p>
          <a:p>
            <a:pPr algn="r" defTabSz="4310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Jeremy Stovall</a:t>
            </a:r>
          </a:p>
          <a:p>
            <a:pPr algn="r" defTabSz="4310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Revised 01.08.2025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525" y="20945475"/>
            <a:ext cx="5857875" cy="38957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449800"/>
            <a:ext cx="4572000" cy="30400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328</Words>
  <Application>Microsoft Office PowerPoint</Application>
  <PresentationFormat>Custom</PresentationFormat>
  <Paragraphs>197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Jeremy Stovall</cp:lastModifiedBy>
  <cp:revision>96</cp:revision>
  <cp:lastPrinted>2025-01-08T19:26:58Z</cp:lastPrinted>
  <dcterms:created xsi:type="dcterms:W3CDTF">2010-08-05T18:20:59Z</dcterms:created>
  <dcterms:modified xsi:type="dcterms:W3CDTF">2025-01-08T19:27:17Z</dcterms:modified>
</cp:coreProperties>
</file>